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9" r:id="rId22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4" Type="http://schemas.openxmlformats.org/officeDocument/2006/relationships/slide" Target="slides/slide15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2" name="Shape 5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3" name="Google Shape;5093;p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4" name="Google Shape;5094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notesSlide" Target="../notesSlides/notesSlide154.xml"/></Relationships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5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Google Shape;5096;p710"/>
          <p:cNvSpPr txBox="1"/>
          <p:nvPr>
            <p:ph type="title"/>
          </p:nvPr>
        </p:nvSpPr>
        <p:spPr>
          <a:xfrm>
            <a:off x="457200" y="154483"/>
            <a:ext cx="8229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Object of the preposition</a:t>
            </a:r>
            <a:endParaRPr/>
          </a:p>
        </p:txBody>
      </p:sp>
      <p:sp>
        <p:nvSpPr>
          <p:cNvPr id="5097" name="Google Shape;5097;p710"/>
          <p:cNvSpPr txBox="1"/>
          <p:nvPr>
            <p:ph idx="1" type="body"/>
          </p:nvPr>
        </p:nvSpPr>
        <p:spPr>
          <a:xfrm>
            <a:off x="457200" y="1095374"/>
            <a:ext cx="8229600" cy="25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Almost always </a:t>
            </a:r>
            <a:r>
              <a:rPr lang="zh-CN">
                <a:solidFill>
                  <a:srgbClr val="FF0000"/>
                </a:solidFill>
              </a:rPr>
              <a:t>the first noun or pronoun after the preposition</a:t>
            </a:r>
            <a:r>
              <a:rPr lang="zh-CN"/>
              <a:t>. 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Last word in the prepositional phrase.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For example: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A</a:t>
            </a:r>
            <a:r>
              <a:rPr lang="zh-CN">
                <a:solidFill>
                  <a:schemeClr val="dk1"/>
                </a:solidFill>
              </a:rPr>
              <a:t>fter </a:t>
            </a:r>
            <a:r>
              <a:rPr lang="zh-CN">
                <a:solidFill>
                  <a:srgbClr val="FF0000"/>
                </a:solidFill>
              </a:rPr>
              <a:t>dinner </a:t>
            </a:r>
            <a:r>
              <a:rPr lang="zh-CN"/>
              <a:t>let’s get an ice cream cone.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I left my glasses </a:t>
            </a:r>
            <a:r>
              <a:rPr lang="zh-CN">
                <a:solidFill>
                  <a:srgbClr val="000000"/>
                </a:solidFill>
              </a:rPr>
              <a:t>beside the</a:t>
            </a:r>
            <a:r>
              <a:rPr lang="zh-CN">
                <a:solidFill>
                  <a:srgbClr val="FF0000"/>
                </a:solidFill>
              </a:rPr>
              <a:t> TV</a:t>
            </a:r>
            <a:r>
              <a:rPr lang="zh-CN"/>
              <a:t>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Will you move the bed </a:t>
            </a:r>
            <a:r>
              <a:rPr lang="zh-CN">
                <a:solidFill>
                  <a:srgbClr val="000000"/>
                </a:solidFill>
              </a:rPr>
              <a:t>toward the</a:t>
            </a:r>
            <a:r>
              <a:rPr lang="zh-CN">
                <a:solidFill>
                  <a:srgbClr val="FF0000"/>
                </a:solidFill>
              </a:rPr>
              <a:t> window</a:t>
            </a:r>
            <a:r>
              <a:rPr lang="zh-CN"/>
              <a:t>?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The cloud looks </a:t>
            </a:r>
            <a:r>
              <a:rPr lang="zh-CN">
                <a:solidFill>
                  <a:srgbClr val="000000"/>
                </a:solidFill>
              </a:rPr>
              <a:t>like a</a:t>
            </a:r>
            <a:r>
              <a:rPr lang="zh-CN">
                <a:solidFill>
                  <a:srgbClr val="FF0000"/>
                </a:solidFill>
              </a:rPr>
              <a:t> frog</a:t>
            </a:r>
            <a:r>
              <a:rPr lang="zh-CN"/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